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4" r:id="rId3"/>
    <p:sldId id="281" r:id="rId4"/>
    <p:sldId id="280" r:id="rId5"/>
    <p:sldId id="279" r:id="rId6"/>
    <p:sldId id="285" r:id="rId7"/>
    <p:sldId id="282" r:id="rId8"/>
    <p:sldId id="286" r:id="rId9"/>
    <p:sldId id="267" r:id="rId10"/>
    <p:sldId id="268" r:id="rId11"/>
    <p:sldId id="269" r:id="rId12"/>
    <p:sldId id="272" r:id="rId13"/>
    <p:sldId id="273" r:id="rId14"/>
    <p:sldId id="274" r:id="rId15"/>
    <p:sldId id="275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01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55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1A6E6-075E-4828-AF88-09BD0A7425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3800DB-487B-4E23-AC0B-90C9ED4E10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4DF5B1-3694-42A9-866E-9F1FF6CF0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3/27/2021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718E67-8162-4BE0-9B01-22B89A120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568B9D-A8C9-40C5-85B0-14F435F39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7383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536FE-B6CA-4D45-A719-6B51F3FF6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B9388C-63B0-4DA8-97D0-BEEDCF401C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9BDB0-2A2B-43AC-965A-A9E7E7F74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3/27/2021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7DA7C3-2A5B-4BED-A540-9136486CC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5888E8-31D6-4E51-9228-0D6066FED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1606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3D010CA-6776-433E-8E25-97899E0828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391E6E-3CF5-4535-B37E-E30058EA28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6ADEE3-AAA7-4846-8EC6-84B1537C1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3/27/2021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1DABD6-6E60-4895-89B1-3604A484D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A4D314-6D1C-4A42-A445-B77646B2B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5267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4D5D7-9AEB-44F2-8A04-0694BE152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CE933F-693D-4770-8DC4-A5A086AC8A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A7849A-1CE6-4F5C-95D7-EA8DA5EE5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3/27/2021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FE1FD0-B95E-4CF6-9A27-0F91F96DA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123BE-5891-49D6-A758-867A98F38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7226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85FC7-1BEA-438E-A0A7-88FF55112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D5F5C0-417B-4A28-8AE9-A79AC74A62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BC6257-C490-4059-9E97-16E46673C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3/27/2021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4051CD-74EC-43C1-9F21-D33BD297F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C95141-29DC-41BA-BE25-E899055F3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5323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4FC21-AE04-4050-80E6-D9DCA4B50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885F7E-EF45-48F7-9E54-C6806D0E96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24501F-6ED5-4112-B037-D3E9F8CF2C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61E48C-176E-4E60-8CB3-542516996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3/27/2021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52202B-C929-4B39-AF47-D17C38F86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EEEBF3-930A-4A23-810D-C1880E7A6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384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48E08-A828-430D-B8A6-7302E570A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FF5402-465C-4E68-BF7E-BFE1177B55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9B917D-5EC9-44FC-B8A7-9ADF4ADC4F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DCF5D4-E55C-42FF-A7E5-2466DE35B8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579A7F-77F4-4169-8D51-2123441998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735923-3BB5-4F33-8E76-56665E95B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3/27/2021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43FC79-7089-4373-88DC-12501E782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E0BEB1-B009-47B7-B159-DE05E615E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72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5FFCC-78CC-4E9D-A277-8230F2733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4CEFE7-D923-48C1-B2FE-8110829C6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3/27/2021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8F91C9-7841-4F7B-8F24-B5FF45B5B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896739-CF17-4867-A5ED-317AD19F5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1143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8942B-5ECF-4556-91C2-496E4C52E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3/27/2021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1589EF-E9AD-45F7-BFBE-6F8AD3570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18E0FA-5424-403C-8462-1B7C301C6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240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27A56-C315-441C-9002-DFD599AED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F57D9A-8037-4B31-951B-4675ADA693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63141B-5121-4179-B3F6-5295691222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60C32E-3427-4696-A55A-56886EA24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3/27/2021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DFE526-7D20-4EC0-9624-E77981295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AA82D7-E462-4060-85D6-85CF55540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3051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E919B-BF68-4590-8CA9-A51BAC0F7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4BC1AA-5C68-47DC-BBF0-1E309865E5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81A636-7F9C-43EC-B2F2-6FB3323CB7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19410E-A050-4AA2-BC89-EF52EB1C3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3/27/2021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C23AB0-18A5-4589-926D-C00F68CFE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54EE52-EECA-4C6E-83E9-6382044D3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688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3F6010-77C4-45FE-968C-712199A58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9B1B2C-5D5F-46D9-92F5-ECDF2816A1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334894-C6F5-46F1-BAA2-AFEA88E681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D1C14C-A143-42F5-B247-D0E800131009}" type="datetimeFigureOut">
              <a:rPr lang="en-US" smtClean="0"/>
              <a:t>3/27/2021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5B1C84-4663-4022-BBEA-7667FEBCF3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2820DA-1F3A-421F-A770-A6347089E3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852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rivelinebaseball.com/2016/11/spin-rate-what-we-know-now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slide1">
            <a:extLst>
              <a:ext uri="{FF2B5EF4-FFF2-40B4-BE49-F238E27FC236}">
                <a16:creationId xmlns:a16="http://schemas.microsoft.com/office/drawing/2014/main" id="{850B4BB2-A6FC-4A66-A842-D187850729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5368" y="2043663"/>
            <a:ext cx="6105194" cy="203105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Effective and Active Spin</a:t>
            </a:r>
          </a:p>
        </p:txBody>
      </p:sp>
      <p:sp>
        <p:nvSpPr>
          <p:cNvPr id="3" name="slide1">
            <a:extLst>
              <a:ext uri="{FF2B5EF4-FFF2-40B4-BE49-F238E27FC236}">
                <a16:creationId xmlns:a16="http://schemas.microsoft.com/office/drawing/2014/main" id="{6A0A35F2-9FA1-46BE-9AA1-A2BFC5FD78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5368" y="4074718"/>
            <a:ext cx="6105194" cy="68207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By, Daniel Palombo</a:t>
            </a:r>
          </a:p>
        </p:txBody>
      </p:sp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6CD5E3-02CD-49E0-A6BD-47FED5860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000" dirty="0">
                <a:solidFill>
                  <a:srgbClr val="FFFFFF"/>
                </a:solidFill>
              </a:rPr>
              <a:t>Trevor Bauer Curve Ball vs. Noah Syndergaard Curve Ball Active Spin</a:t>
            </a: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>
            <a:extLst>
              <a:ext uri="{FF2B5EF4-FFF2-40B4-BE49-F238E27FC236}">
                <a16:creationId xmlns:a16="http://schemas.microsoft.com/office/drawing/2014/main" id="{BDB2A89F-A0F8-43A1-AC52-0393E5D8B8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1567" y="2503666"/>
            <a:ext cx="5455917" cy="3843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2" name="Picture 4">
            <a:extLst>
              <a:ext uri="{FF2B5EF4-FFF2-40B4-BE49-F238E27FC236}">
                <a16:creationId xmlns:a16="http://schemas.microsoft.com/office/drawing/2014/main" id="{87FEF1D5-799E-43E9-B94B-BAECC4E3DF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45073" y="2537050"/>
            <a:ext cx="5455917" cy="3777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6746BB3-5BD4-46A2-9715-2A9EF7851A4D}"/>
              </a:ext>
            </a:extLst>
          </p:cNvPr>
          <p:cNvSpPr txBox="1"/>
          <p:nvPr/>
        </p:nvSpPr>
        <p:spPr>
          <a:xfrm>
            <a:off x="1908312" y="2227504"/>
            <a:ext cx="3029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Trevor Bauer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ED4328-A59F-4EE9-A678-2D45C6EE23AD}"/>
              </a:ext>
            </a:extLst>
          </p:cNvPr>
          <p:cNvSpPr txBox="1"/>
          <p:nvPr/>
        </p:nvSpPr>
        <p:spPr>
          <a:xfrm>
            <a:off x="7952629" y="2227504"/>
            <a:ext cx="3029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Noah Syndergaard</a:t>
            </a:r>
          </a:p>
        </p:txBody>
      </p:sp>
    </p:spTree>
    <p:extLst>
      <p:ext uri="{BB962C8B-B14F-4D97-AF65-F5344CB8AC3E}">
        <p14:creationId xmlns:p14="http://schemas.microsoft.com/office/powerpoint/2010/main" val="29279481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6CD5E3-02CD-49E0-A6BD-47FED5860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000">
                <a:solidFill>
                  <a:srgbClr val="FFFFFF"/>
                </a:solidFill>
              </a:rPr>
              <a:t>Trevor Bauer Slider vs. Noah Syndergaard Slider using Active Spin</a:t>
            </a: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>
            <a:extLst>
              <a:ext uri="{FF2B5EF4-FFF2-40B4-BE49-F238E27FC236}">
                <a16:creationId xmlns:a16="http://schemas.microsoft.com/office/drawing/2014/main" id="{7AF8127E-C4D7-402B-8CF3-F3DEEF7973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39201" y="2469079"/>
            <a:ext cx="5455917" cy="3913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>
            <a:extLst>
              <a:ext uri="{FF2B5EF4-FFF2-40B4-BE49-F238E27FC236}">
                <a16:creationId xmlns:a16="http://schemas.microsoft.com/office/drawing/2014/main" id="{30A96B62-6666-4D75-81B5-DB10123E5F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6882" y="2503665"/>
            <a:ext cx="5455917" cy="3843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0A02C4B-9FD6-4E07-9404-7D1DB655CB0D}"/>
              </a:ext>
            </a:extLst>
          </p:cNvPr>
          <p:cNvSpPr txBox="1"/>
          <p:nvPr/>
        </p:nvSpPr>
        <p:spPr>
          <a:xfrm>
            <a:off x="1908312" y="2227504"/>
            <a:ext cx="3029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Trevor Bauer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5F96972-1035-4C34-8AC3-D8CD36066FE3}"/>
              </a:ext>
            </a:extLst>
          </p:cNvPr>
          <p:cNvSpPr txBox="1"/>
          <p:nvPr/>
        </p:nvSpPr>
        <p:spPr>
          <a:xfrm>
            <a:off x="7952629" y="2227504"/>
            <a:ext cx="3029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Noah Syndergaard</a:t>
            </a:r>
          </a:p>
        </p:txBody>
      </p:sp>
    </p:spTree>
    <p:extLst>
      <p:ext uri="{BB962C8B-B14F-4D97-AF65-F5344CB8AC3E}">
        <p14:creationId xmlns:p14="http://schemas.microsoft.com/office/powerpoint/2010/main" val="41614793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6CD5E3-02CD-49E0-A6BD-47FED5860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000" dirty="0">
                <a:solidFill>
                  <a:srgbClr val="FFFFFF"/>
                </a:solidFill>
              </a:rPr>
              <a:t>Trevor Bauer Fast Ball vs. Noah Syndergaard Fast Ball Effective Spin</a:t>
            </a: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00" name="Picture 4">
            <a:extLst>
              <a:ext uri="{FF2B5EF4-FFF2-40B4-BE49-F238E27FC236}">
                <a16:creationId xmlns:a16="http://schemas.microsoft.com/office/drawing/2014/main" id="{6B19A9E7-8026-4CAA-A169-803E455C11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79758" y="2488994"/>
            <a:ext cx="5455917" cy="3873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>
            <a:extLst>
              <a:ext uri="{FF2B5EF4-FFF2-40B4-BE49-F238E27FC236}">
                <a16:creationId xmlns:a16="http://schemas.microsoft.com/office/drawing/2014/main" id="{8DF89323-B821-4A56-855B-6C5BD65367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6325" y="2488994"/>
            <a:ext cx="5455917" cy="3815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B1F005D-EDB1-4A0D-B56D-CA0DE89197FF}"/>
              </a:ext>
            </a:extLst>
          </p:cNvPr>
          <p:cNvSpPr txBox="1"/>
          <p:nvPr/>
        </p:nvSpPr>
        <p:spPr>
          <a:xfrm>
            <a:off x="1908312" y="2227504"/>
            <a:ext cx="3029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Trevor Bauer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940CF64-B173-4D15-BB58-BD34F043B975}"/>
              </a:ext>
            </a:extLst>
          </p:cNvPr>
          <p:cNvSpPr txBox="1"/>
          <p:nvPr/>
        </p:nvSpPr>
        <p:spPr>
          <a:xfrm>
            <a:off x="7952629" y="2227504"/>
            <a:ext cx="3029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Noah Syndergaard</a:t>
            </a:r>
          </a:p>
        </p:txBody>
      </p:sp>
    </p:spTree>
    <p:extLst>
      <p:ext uri="{BB962C8B-B14F-4D97-AF65-F5344CB8AC3E}">
        <p14:creationId xmlns:p14="http://schemas.microsoft.com/office/powerpoint/2010/main" val="4523065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6CD5E3-02CD-49E0-A6BD-47FED5860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000" dirty="0">
                <a:solidFill>
                  <a:srgbClr val="FFFFFF"/>
                </a:solidFill>
              </a:rPr>
              <a:t>Trevor Bauer Curve Ball vs. Noah Syndergaard Curve Ball Effective Spin</a:t>
            </a: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>
            <a:extLst>
              <a:ext uri="{FF2B5EF4-FFF2-40B4-BE49-F238E27FC236}">
                <a16:creationId xmlns:a16="http://schemas.microsoft.com/office/drawing/2014/main" id="{135F980C-68E0-48C4-97D7-DA0128DDB2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1567" y="2493910"/>
            <a:ext cx="5455917" cy="3863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4" name="Picture 4">
            <a:extLst>
              <a:ext uri="{FF2B5EF4-FFF2-40B4-BE49-F238E27FC236}">
                <a16:creationId xmlns:a16="http://schemas.microsoft.com/office/drawing/2014/main" id="{9671FB9A-96B8-4357-9D2D-338F2E80BE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45073" y="2518117"/>
            <a:ext cx="5455917" cy="3815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02DD803-6B0B-40F7-A92C-BFE8A91FB697}"/>
              </a:ext>
            </a:extLst>
          </p:cNvPr>
          <p:cNvSpPr txBox="1"/>
          <p:nvPr/>
        </p:nvSpPr>
        <p:spPr>
          <a:xfrm>
            <a:off x="1908312" y="2227504"/>
            <a:ext cx="3029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Trevor Bauer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D77EF6-398A-4083-8514-0EC871363A36}"/>
              </a:ext>
            </a:extLst>
          </p:cNvPr>
          <p:cNvSpPr txBox="1"/>
          <p:nvPr/>
        </p:nvSpPr>
        <p:spPr>
          <a:xfrm>
            <a:off x="7952629" y="2227504"/>
            <a:ext cx="3029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Noah Syndergaard</a:t>
            </a:r>
          </a:p>
        </p:txBody>
      </p:sp>
    </p:spTree>
    <p:extLst>
      <p:ext uri="{BB962C8B-B14F-4D97-AF65-F5344CB8AC3E}">
        <p14:creationId xmlns:p14="http://schemas.microsoft.com/office/powerpoint/2010/main" val="24879928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6CD5E3-02CD-49E0-A6BD-47FED5860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000">
                <a:solidFill>
                  <a:srgbClr val="FFFFFF"/>
                </a:solidFill>
              </a:rPr>
              <a:t>Trevor Bauer Slider vs. Noah Syndergaard Slider using Effective Spin</a:t>
            </a: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48" name="Picture 4">
            <a:extLst>
              <a:ext uri="{FF2B5EF4-FFF2-40B4-BE49-F238E27FC236}">
                <a16:creationId xmlns:a16="http://schemas.microsoft.com/office/drawing/2014/main" id="{442600E4-138B-4A54-BBBD-89BA179D12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1567" y="2453874"/>
            <a:ext cx="5455917" cy="3943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46" name="Picture 2">
            <a:extLst>
              <a:ext uri="{FF2B5EF4-FFF2-40B4-BE49-F238E27FC236}">
                <a16:creationId xmlns:a16="http://schemas.microsoft.com/office/drawing/2014/main" id="{71638E82-D53C-45C7-BB7E-803935D93C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45073" y="2488994"/>
            <a:ext cx="5455917" cy="3873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210E41A-F7B1-4864-B8D3-072524457A49}"/>
              </a:ext>
            </a:extLst>
          </p:cNvPr>
          <p:cNvSpPr txBox="1"/>
          <p:nvPr/>
        </p:nvSpPr>
        <p:spPr>
          <a:xfrm>
            <a:off x="1908312" y="2227504"/>
            <a:ext cx="3029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Trevor Bauer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697AC4B-F58D-4043-9F0E-E12A1EBC59FD}"/>
              </a:ext>
            </a:extLst>
          </p:cNvPr>
          <p:cNvSpPr txBox="1"/>
          <p:nvPr/>
        </p:nvSpPr>
        <p:spPr>
          <a:xfrm>
            <a:off x="7952629" y="2227504"/>
            <a:ext cx="3029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Noah Syndergaard</a:t>
            </a:r>
          </a:p>
        </p:txBody>
      </p:sp>
    </p:spTree>
    <p:extLst>
      <p:ext uri="{BB962C8B-B14F-4D97-AF65-F5344CB8AC3E}">
        <p14:creationId xmlns:p14="http://schemas.microsoft.com/office/powerpoint/2010/main" val="39520792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3F8574A-C6E6-4D9F-AADA-32E493994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053641"/>
            <a:ext cx="3669161" cy="276009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A4357E-6D5F-45C1-9490-C0E0578379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801866"/>
            <a:ext cx="5306084" cy="5230634"/>
          </a:xfrm>
        </p:spPr>
        <p:txBody>
          <a:bodyPr anchor="ctr">
            <a:normAutofit fontScale="92500"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</a:rPr>
              <a:t>Higher spin gives the pitcher an advantage over the batter.</a:t>
            </a: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</a:rPr>
              <a:t>Bauer is able to generate much more active and effective spin than Syndergaard.</a:t>
            </a: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</a:rPr>
              <a:t>Bauer is able to maintain a higher Fast Ball effective and active spin at the same throughout the whole game.</a:t>
            </a: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</a:rPr>
              <a:t>Bauer is able to maximize his effective and active spin more consistently on his fastball, curveball, and slider than Syndergaard over the course of two years.</a:t>
            </a:r>
          </a:p>
        </p:txBody>
      </p:sp>
    </p:spTree>
    <p:extLst>
      <p:ext uri="{BB962C8B-B14F-4D97-AF65-F5344CB8AC3E}">
        <p14:creationId xmlns:p14="http://schemas.microsoft.com/office/powerpoint/2010/main" val="5115765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9AF5C66A-E8F2-4E13-98A3-FE96597C5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AC860275-E106-493A-8BF0-E0A91130EF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7388C9A-6490-884B-BBCA-B0E085BFCB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576" y="822960"/>
            <a:ext cx="9829800" cy="1325880"/>
          </a:xfrm>
        </p:spPr>
        <p:txBody>
          <a:bodyPr>
            <a:normAutofit/>
          </a:bodyPr>
          <a:lstStyle/>
          <a:p>
            <a:pPr algn="ctr"/>
            <a:r>
              <a:rPr lang="en-US" sz="4000">
                <a:solidFill>
                  <a:srgbClr val="FFFFFF"/>
                </a:solidFill>
              </a:rPr>
              <a:t>What makes a pitch?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5DBBBE-2CF3-A442-B75E-16BDE73C47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2827419"/>
            <a:ext cx="5126896" cy="3227626"/>
          </a:xfrm>
        </p:spPr>
        <p:txBody>
          <a:bodyPr anchor="ctr">
            <a:normAutofit/>
          </a:bodyPr>
          <a:lstStyle/>
          <a:p>
            <a:r>
              <a:rPr lang="en-US" sz="1800">
                <a:solidFill>
                  <a:srgbClr val="000000"/>
                </a:solidFill>
              </a:rPr>
              <a:t>A pitch consists of three general components:</a:t>
            </a:r>
          </a:p>
          <a:p>
            <a:pPr lvl="1"/>
            <a:r>
              <a:rPr lang="en-US" sz="1800">
                <a:solidFill>
                  <a:srgbClr val="000000"/>
                </a:solidFill>
              </a:rPr>
              <a:t>Velocity (speed)</a:t>
            </a:r>
          </a:p>
          <a:p>
            <a:pPr lvl="1"/>
            <a:r>
              <a:rPr lang="en-US" sz="1800">
                <a:solidFill>
                  <a:srgbClr val="000000"/>
                </a:solidFill>
              </a:rPr>
              <a:t>Spin axis/direction (direction of movement)</a:t>
            </a:r>
          </a:p>
          <a:p>
            <a:pPr lvl="1"/>
            <a:r>
              <a:rPr lang="en-US" sz="1800" b="1">
                <a:solidFill>
                  <a:srgbClr val="000000"/>
                </a:solidFill>
              </a:rPr>
              <a:t>Spin rate </a:t>
            </a:r>
            <a:r>
              <a:rPr lang="en-US" sz="1800">
                <a:solidFill>
                  <a:srgbClr val="000000"/>
                </a:solidFill>
              </a:rPr>
              <a:t>(</a:t>
            </a:r>
            <a:r>
              <a:rPr lang="en-US" sz="1800" i="1">
                <a:solidFill>
                  <a:srgbClr val="000000"/>
                </a:solidFill>
              </a:rPr>
              <a:t>amount</a:t>
            </a:r>
            <a:r>
              <a:rPr lang="en-US" sz="1800">
                <a:solidFill>
                  <a:srgbClr val="000000"/>
                </a:solidFill>
              </a:rPr>
              <a:t> of movement)</a:t>
            </a:r>
          </a:p>
          <a:p>
            <a:pPr lvl="1"/>
            <a:endParaRPr lang="en-US" sz="1800">
              <a:solidFill>
                <a:srgbClr val="000000"/>
              </a:solidFill>
            </a:endParaRPr>
          </a:p>
          <a:p>
            <a:r>
              <a:rPr lang="en-US" sz="1800">
                <a:solidFill>
                  <a:srgbClr val="000000"/>
                </a:solidFill>
              </a:rPr>
              <a:t>However, spin rate can be broken down further:</a:t>
            </a:r>
          </a:p>
          <a:p>
            <a:pPr lvl="1"/>
            <a:r>
              <a:rPr lang="en-US" sz="1800">
                <a:solidFill>
                  <a:srgbClr val="000000"/>
                </a:solidFill>
              </a:rPr>
              <a:t>Raw spin (total spin)</a:t>
            </a:r>
          </a:p>
          <a:p>
            <a:pPr lvl="1"/>
            <a:r>
              <a:rPr lang="en-US" sz="1800">
                <a:solidFill>
                  <a:srgbClr val="000000"/>
                </a:solidFill>
              </a:rPr>
              <a:t>Active spin (spin contributing to movement)</a:t>
            </a:r>
          </a:p>
          <a:p>
            <a:pPr lvl="1"/>
            <a:r>
              <a:rPr lang="en-US" sz="1800">
                <a:solidFill>
                  <a:srgbClr val="000000"/>
                </a:solidFill>
              </a:rPr>
              <a:t>Spin efficiency (active spin as a percent of raw spin)</a:t>
            </a:r>
          </a:p>
        </p:txBody>
      </p:sp>
      <p:pic>
        <p:nvPicPr>
          <p:cNvPr id="1026" name="Picture 2" descr="Ot6L &#10;L6% &#10;3&quot;DN3Dl NIdS &#10;GAO &#10;OLLZ &#10;C 6L• &#10;سكب &#10;ZOS8 &#10;VS8 ">
            <a:extLst>
              <a:ext uri="{FF2B5EF4-FFF2-40B4-BE49-F238E27FC236}">
                <a16:creationId xmlns:a16="http://schemas.microsoft.com/office/drawing/2014/main" id="{91AC04E3-F7BD-3441-9D5A-B0E0B18E13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29378" y="3151965"/>
            <a:ext cx="4954693" cy="2588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05326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23E859E-BCBF-4E66-BDB2-B45C407894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827419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A9AEE7E-B925-446D-8A61-75BFE40B8B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716" b="33968"/>
          <a:stretch/>
        </p:blipFill>
        <p:spPr>
          <a:xfrm>
            <a:off x="0" y="1217573"/>
            <a:ext cx="12192000" cy="1393277"/>
          </a:xfrm>
          <a:custGeom>
            <a:avLst/>
            <a:gdLst>
              <a:gd name="connsiteX0" fmla="*/ 0 w 12192000"/>
              <a:gd name="connsiteY0" fmla="*/ 0 h 3049325"/>
              <a:gd name="connsiteX1" fmla="*/ 12192000 w 12192000"/>
              <a:gd name="connsiteY1" fmla="*/ 0 h 3049325"/>
              <a:gd name="connsiteX2" fmla="*/ 12192000 w 12192000"/>
              <a:gd name="connsiteY2" fmla="*/ 3049325 h 3049325"/>
              <a:gd name="connsiteX3" fmla="*/ 0 w 12192000"/>
              <a:gd name="connsiteY3" fmla="*/ 3049325 h 3049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049325">
                <a:moveTo>
                  <a:pt x="0" y="0"/>
                </a:moveTo>
                <a:lnTo>
                  <a:pt x="12192000" y="0"/>
                </a:lnTo>
                <a:lnTo>
                  <a:pt x="12192000" y="3049325"/>
                </a:lnTo>
                <a:lnTo>
                  <a:pt x="0" y="3049325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892B19-2562-41B6-98CD-780F5B669E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457200"/>
            <a:ext cx="10579398" cy="1299411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What is Raw Spin?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45D527E-542C-44E0-8FC2-F03B24CFA2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2466471"/>
            <a:ext cx="12188952" cy="439152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9A81C3-EB7F-D247-8571-6333239A6B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671" y="3052871"/>
            <a:ext cx="4954693" cy="2787014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11C668-5430-4230-948E-8288A0EF27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4871" y="2827419"/>
            <a:ext cx="5029200" cy="3227626"/>
          </a:xfrm>
        </p:spPr>
        <p:txBody>
          <a:bodyPr anchor="ctr">
            <a:normAutofit/>
          </a:bodyPr>
          <a:lstStyle/>
          <a:p>
            <a:r>
              <a:rPr lang="en-US" sz="1600">
                <a:solidFill>
                  <a:srgbClr val="000000"/>
                </a:solidFill>
              </a:rPr>
              <a:t>Simply put, the total spin on the pitch, this includes:</a:t>
            </a:r>
          </a:p>
          <a:p>
            <a:pPr lvl="1"/>
            <a:r>
              <a:rPr lang="en-US" sz="1600">
                <a:solidFill>
                  <a:srgbClr val="000000"/>
                </a:solidFill>
              </a:rPr>
              <a:t>Transverse spin</a:t>
            </a:r>
          </a:p>
          <a:p>
            <a:pPr lvl="1"/>
            <a:r>
              <a:rPr lang="en-US" sz="1600">
                <a:solidFill>
                  <a:srgbClr val="000000"/>
                </a:solidFill>
              </a:rPr>
              <a:t>Gyroscopic spin</a:t>
            </a:r>
          </a:p>
          <a:p>
            <a:pPr lvl="1"/>
            <a:endParaRPr lang="en-US" sz="1600">
              <a:solidFill>
                <a:srgbClr val="000000"/>
              </a:solidFill>
            </a:endParaRPr>
          </a:p>
          <a:p>
            <a:r>
              <a:rPr lang="en-US" sz="1600">
                <a:solidFill>
                  <a:srgbClr val="000000"/>
                </a:solidFill>
              </a:rPr>
              <a:t>Transverse spin is, essentially, spin that creates movement on the pitch</a:t>
            </a:r>
          </a:p>
          <a:p>
            <a:endParaRPr lang="en-US" sz="1600">
              <a:solidFill>
                <a:srgbClr val="000000"/>
              </a:solidFill>
            </a:endParaRPr>
          </a:p>
          <a:p>
            <a:r>
              <a:rPr lang="en-US" sz="1600">
                <a:solidFill>
                  <a:srgbClr val="000000"/>
                </a:solidFill>
              </a:rPr>
              <a:t>Gyroscopic spin, also known as “bullet spin” (like a football spiral), doesn’t cause movement on the pitch</a:t>
            </a:r>
          </a:p>
        </p:txBody>
      </p:sp>
    </p:spTree>
    <p:extLst>
      <p:ext uri="{BB962C8B-B14F-4D97-AF65-F5344CB8AC3E}">
        <p14:creationId xmlns:p14="http://schemas.microsoft.com/office/powerpoint/2010/main" val="1966859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8">
            <a:extLst>
              <a:ext uri="{FF2B5EF4-FFF2-40B4-BE49-F238E27FC236}">
                <a16:creationId xmlns:a16="http://schemas.microsoft.com/office/drawing/2014/main" id="{B05E4F47-B148-49E0-B472-BBF1493155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69972" y="0"/>
            <a:ext cx="6421721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0">
            <a:extLst>
              <a:ext uri="{FF2B5EF4-FFF2-40B4-BE49-F238E27FC236}">
                <a16:creationId xmlns:a16="http://schemas.microsoft.com/office/drawing/2014/main" id="{7A2CE8EB-F719-4F84-9E91-F538438CAC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892B19-2562-41B6-98CD-780F5B669E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340" y="802955"/>
            <a:ext cx="4766330" cy="1454051"/>
          </a:xfrm>
        </p:spPr>
        <p:txBody>
          <a:bodyPr>
            <a:normAutofit/>
          </a:bodyPr>
          <a:lstStyle/>
          <a:p>
            <a:r>
              <a:rPr lang="en-US" sz="3600">
                <a:solidFill>
                  <a:srgbClr val="000000"/>
                </a:solidFill>
              </a:rPr>
              <a:t>What is Active Spin?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11C668-5430-4230-948E-8288A0EF27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2421683"/>
            <a:ext cx="4765949" cy="3353476"/>
          </a:xfrm>
        </p:spPr>
        <p:txBody>
          <a:bodyPr anchor="t">
            <a:normAutofit/>
          </a:bodyPr>
          <a:lstStyle/>
          <a:p>
            <a:r>
              <a:rPr lang="en-US" sz="1800">
                <a:solidFill>
                  <a:srgbClr val="000000"/>
                </a:solidFill>
              </a:rPr>
              <a:t>Active spin only includes transverse spin, or spin that affects the pitch’s movement</a:t>
            </a:r>
            <a:br>
              <a:rPr lang="en-US" sz="1800">
                <a:solidFill>
                  <a:srgbClr val="000000"/>
                </a:solidFill>
              </a:rPr>
            </a:br>
            <a:endParaRPr lang="en-US" sz="1800">
              <a:solidFill>
                <a:srgbClr val="000000"/>
              </a:solidFill>
            </a:endParaRPr>
          </a:p>
          <a:p>
            <a:pPr lvl="1"/>
            <a:r>
              <a:rPr lang="en-US" sz="1800">
                <a:solidFill>
                  <a:srgbClr val="000000"/>
                </a:solidFill>
              </a:rPr>
              <a:t>The more active spin on a 12-6 curveball, the further down it curves</a:t>
            </a:r>
            <a:br>
              <a:rPr lang="en-US" sz="1800">
                <a:solidFill>
                  <a:srgbClr val="000000"/>
                </a:solidFill>
              </a:rPr>
            </a:br>
            <a:endParaRPr lang="en-US" sz="1800">
              <a:solidFill>
                <a:srgbClr val="000000"/>
              </a:solidFill>
            </a:endParaRPr>
          </a:p>
          <a:p>
            <a:pPr lvl="1"/>
            <a:r>
              <a:rPr lang="en-US" sz="1800">
                <a:solidFill>
                  <a:srgbClr val="000000"/>
                </a:solidFill>
              </a:rPr>
              <a:t>The more active spin on a true four-seam fastball, the more it appears to “rise” or defy gravity</a:t>
            </a:r>
          </a:p>
        </p:txBody>
      </p:sp>
      <p:sp>
        <p:nvSpPr>
          <p:cNvPr id="13" name="Freeform 50">
            <a:extLst>
              <a:ext uri="{FF2B5EF4-FFF2-40B4-BE49-F238E27FC236}">
                <a16:creationId xmlns:a16="http://schemas.microsoft.com/office/drawing/2014/main" id="{684BF3E1-C321-4F38-85CF-FEBBEEC15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27121" y="581159"/>
            <a:ext cx="5464879" cy="6276841"/>
          </a:xfrm>
          <a:custGeom>
            <a:avLst/>
            <a:gdLst>
              <a:gd name="connsiteX0" fmla="*/ 3299930 w 5464879"/>
              <a:gd name="connsiteY0" fmla="*/ 0 h 6276841"/>
              <a:gd name="connsiteX1" fmla="*/ 5398992 w 5464879"/>
              <a:gd name="connsiteY1" fmla="*/ 753544 h 6276841"/>
              <a:gd name="connsiteX2" fmla="*/ 5464879 w 5464879"/>
              <a:gd name="connsiteY2" fmla="*/ 813426 h 6276841"/>
              <a:gd name="connsiteX3" fmla="*/ 5464879 w 5464879"/>
              <a:gd name="connsiteY3" fmla="*/ 5786434 h 6276841"/>
              <a:gd name="connsiteX4" fmla="*/ 5398992 w 5464879"/>
              <a:gd name="connsiteY4" fmla="*/ 5846317 h 6276841"/>
              <a:gd name="connsiteX5" fmla="*/ 4872873 w 5464879"/>
              <a:gd name="connsiteY5" fmla="*/ 6201577 h 6276841"/>
              <a:gd name="connsiteX6" fmla="*/ 4716632 w 5464879"/>
              <a:gd name="connsiteY6" fmla="*/ 6276841 h 6276841"/>
              <a:gd name="connsiteX7" fmla="*/ 1883227 w 5464879"/>
              <a:gd name="connsiteY7" fmla="*/ 6276841 h 6276841"/>
              <a:gd name="connsiteX8" fmla="*/ 1726987 w 5464879"/>
              <a:gd name="connsiteY8" fmla="*/ 6201577 h 6276841"/>
              <a:gd name="connsiteX9" fmla="*/ 0 w 5464879"/>
              <a:gd name="connsiteY9" fmla="*/ 3299930 h 6276841"/>
              <a:gd name="connsiteX10" fmla="*/ 3299930 w 5464879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64879" h="6276841">
                <a:moveTo>
                  <a:pt x="3299930" y="0"/>
                </a:moveTo>
                <a:cubicBezTo>
                  <a:pt x="4097274" y="0"/>
                  <a:pt x="4828569" y="282789"/>
                  <a:pt x="5398992" y="753544"/>
                </a:cubicBezTo>
                <a:lnTo>
                  <a:pt x="5464879" y="813426"/>
                </a:lnTo>
                <a:lnTo>
                  <a:pt x="5464879" y="5786434"/>
                </a:lnTo>
                <a:lnTo>
                  <a:pt x="5398992" y="5846317"/>
                </a:lnTo>
                <a:cubicBezTo>
                  <a:pt x="5236014" y="5980818"/>
                  <a:pt x="5059904" y="6099975"/>
                  <a:pt x="4872873" y="6201577"/>
                </a:cubicBezTo>
                <a:lnTo>
                  <a:pt x="4716632" y="6276841"/>
                </a:lnTo>
                <a:lnTo>
                  <a:pt x="1883227" y="6276841"/>
                </a:lnTo>
                <a:lnTo>
                  <a:pt x="1726987" y="6201577"/>
                </a:lnTo>
                <a:cubicBezTo>
                  <a:pt x="698316" y="5642769"/>
                  <a:pt x="0" y="4552900"/>
                  <a:pt x="0" y="3299930"/>
                </a:cubicBezTo>
                <a:cubicBezTo>
                  <a:pt x="0" y="1477429"/>
                  <a:pt x="1477429" y="0"/>
                  <a:pt x="3299930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483C62-8B71-6942-A533-B574449CB5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8392" y="2865570"/>
            <a:ext cx="4142232" cy="2050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6592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6525F7C-E654-4D22-B7E4-18DAE1EB0A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US" sz="4000">
                <a:solidFill>
                  <a:srgbClr val="FFFFFF"/>
                </a:solidFill>
              </a:rPr>
              <a:t>What is Spin Efficiency?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E98CA6-4870-4F8F-BAA2-BB985A76B7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226" y="3092970"/>
            <a:ext cx="9833548" cy="2693976"/>
          </a:xfrm>
        </p:spPr>
        <p:txBody>
          <a:bodyPr>
            <a:normAutofit/>
          </a:bodyPr>
          <a:lstStyle/>
          <a:p>
            <a:r>
              <a:rPr lang="en-US" sz="2000">
                <a:solidFill>
                  <a:srgbClr val="000000"/>
                </a:solidFill>
              </a:rPr>
              <a:t>Spin efficiency is how efficiently a pitch spins, or how much of its raw spin contributes for movement (active spin)</a:t>
            </a:r>
          </a:p>
          <a:p>
            <a:endParaRPr lang="en-US" sz="2000">
              <a:solidFill>
                <a:srgbClr val="000000"/>
              </a:solidFill>
            </a:endParaRPr>
          </a:p>
          <a:p>
            <a:pPr lvl="1"/>
            <a:r>
              <a:rPr lang="en-US" sz="2000">
                <a:solidFill>
                  <a:srgbClr val="000000"/>
                </a:solidFill>
              </a:rPr>
              <a:t>Therefore, we see more swings and misses and mishits on pitches with more spin and spin efficiency on certain pitches</a:t>
            </a:r>
          </a:p>
          <a:p>
            <a:pPr lvl="1"/>
            <a:endParaRPr lang="en-US" sz="20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96157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B7F4225-2FFE-8C49-A424-16018C7F02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rgbClr val="FFFFFF"/>
                </a:solidFill>
              </a:rPr>
              <a:t>Hypothesis and Findings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44BEDF-714A-2841-B8DE-43AE098237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226" y="3092970"/>
            <a:ext cx="9833548" cy="2693976"/>
          </a:xfrm>
        </p:spPr>
        <p:txBody>
          <a:bodyPr>
            <a:normAutofit/>
          </a:bodyPr>
          <a:lstStyle/>
          <a:p>
            <a:r>
              <a:rPr lang="en-US" sz="1700" dirty="0">
                <a:solidFill>
                  <a:srgbClr val="000000"/>
                </a:solidFill>
              </a:rPr>
              <a:t>Initially, I set out to find if spin rate or efficiency over the course of a game could indicate pitcher fatigue or dramatic decline in effectiveness</a:t>
            </a:r>
          </a:p>
          <a:p>
            <a:endParaRPr lang="en-US" sz="1700" dirty="0">
              <a:solidFill>
                <a:srgbClr val="000000"/>
              </a:solidFill>
            </a:endParaRPr>
          </a:p>
          <a:p>
            <a:r>
              <a:rPr lang="en-US" sz="1700" dirty="0">
                <a:solidFill>
                  <a:srgbClr val="000000"/>
                </a:solidFill>
              </a:rPr>
              <a:t>However, I found evidence that while active spin generally decreases as a pitcher becomes more fatigued, it appears a pitcher who is more efficient in his mechanics (Trevor Bauer) can maintain his performance for a longer period than a pitcher with less efficient mechanics (Noah Syndergaard)</a:t>
            </a:r>
            <a:br>
              <a:rPr lang="en-US" sz="1700" dirty="0">
                <a:solidFill>
                  <a:srgbClr val="000000"/>
                </a:solidFill>
              </a:rPr>
            </a:br>
            <a:endParaRPr lang="en-US" sz="1700" dirty="0">
              <a:solidFill>
                <a:srgbClr val="000000"/>
              </a:solidFill>
            </a:endParaRPr>
          </a:p>
          <a:p>
            <a:pPr lvl="1"/>
            <a:r>
              <a:rPr lang="en-US" sz="1700" dirty="0">
                <a:solidFill>
                  <a:srgbClr val="000000"/>
                </a:solidFill>
              </a:rPr>
              <a:t>For this reason, I highlight Syndergaard and Bauer in the data</a:t>
            </a:r>
          </a:p>
        </p:txBody>
      </p:sp>
    </p:spTree>
    <p:extLst>
      <p:ext uri="{BB962C8B-B14F-4D97-AF65-F5344CB8AC3E}">
        <p14:creationId xmlns:p14="http://schemas.microsoft.com/office/powerpoint/2010/main" val="38753792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BEE73255-8084-4DF9-BB0B-15EAC92E2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4CEA60-409C-482A-AD8D-435C9A6BF4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938" y="640081"/>
            <a:ext cx="2608655" cy="525779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>
                <a:solidFill>
                  <a:srgbClr val="2C2C2C"/>
                </a:solidFill>
              </a:rPr>
              <a:t>Swinging Strike % vs. Spin Rate</a:t>
            </a:r>
          </a:p>
        </p:txBody>
      </p:sp>
      <p:sp>
        <p:nvSpPr>
          <p:cNvPr id="73" name="Rounded Rectangle 9">
            <a:extLst>
              <a:ext uri="{FF2B5EF4-FFF2-40B4-BE49-F238E27FC236}">
                <a16:creationId xmlns:a16="http://schemas.microsoft.com/office/drawing/2014/main" id="{67048353-8981-459A-9BC6-9711CE462E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80067" y="484632"/>
            <a:ext cx="8129016" cy="5724144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C032E21A-6664-4FC3-B44E-AA0E2671288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" b="425"/>
          <a:stretch/>
        </p:blipFill>
        <p:spPr bwMode="auto">
          <a:xfrm>
            <a:off x="4062964" y="942538"/>
            <a:ext cx="7163222" cy="4808332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hlinkClick r:id="rId3"/>
            <a:extLst>
              <a:ext uri="{FF2B5EF4-FFF2-40B4-BE49-F238E27FC236}">
                <a16:creationId xmlns:a16="http://schemas.microsoft.com/office/drawing/2014/main" id="{17776997-384D-4008-A369-A059E431DCC3}"/>
              </a:ext>
            </a:extLst>
          </p:cNvPr>
          <p:cNvSpPr txBox="1"/>
          <p:nvPr/>
        </p:nvSpPr>
        <p:spPr>
          <a:xfrm>
            <a:off x="3580067" y="6297350"/>
            <a:ext cx="8129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https://www.drivelinebaseball.com/2016/11/spin-rate-what-we-know-now/</a:t>
            </a:r>
          </a:p>
        </p:txBody>
      </p:sp>
    </p:spTree>
    <p:extLst>
      <p:ext uri="{BB962C8B-B14F-4D97-AF65-F5344CB8AC3E}">
        <p14:creationId xmlns:p14="http://schemas.microsoft.com/office/powerpoint/2010/main" val="19378252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99AE2756-0FC4-4155-83E7-58AAAB63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5689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Rectangle 76">
            <a:extLst>
              <a:ext uri="{FF2B5EF4-FFF2-40B4-BE49-F238E27FC236}">
                <a16:creationId xmlns:a16="http://schemas.microsoft.com/office/drawing/2014/main" id="{247AB924-1B87-43FC-B7C7-B112D5C51A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5D44F2-D23A-459C-A4C0-0BA27B9D62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538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</a:rPr>
              <a:t>MLB Average Active Spin by Pitch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746CD477-B1FC-4BAB-AEAE-0F143C81B8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269395" y="1240594"/>
            <a:ext cx="3425609" cy="2302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F09AB32-B86D-42A6-9E48-3D7C85D4B3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329395" y="1232813"/>
            <a:ext cx="3433324" cy="230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818DC98F-4057-4645-B948-F604F39A9C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53400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8D118019-CB1D-47EB-A740-BE96DB4221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78068" y="1165330"/>
            <a:ext cx="3423916" cy="2443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DAD2B705-4A9B-408D-AA80-4F41045E09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88AE772F-7F37-4E70-A316-62C526D3E345}"/>
              </a:ext>
            </a:extLst>
          </p:cNvPr>
          <p:cNvSpPr txBox="1"/>
          <p:nvPr/>
        </p:nvSpPr>
        <p:spPr>
          <a:xfrm>
            <a:off x="378068" y="1396181"/>
            <a:ext cx="339687" cy="191729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45618510-41BB-4718-B6E4-382C5004A5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89" y="1383904"/>
            <a:ext cx="617198" cy="191729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C4F17F0-7D51-4298-A306-2FD6E94FB1AD}"/>
              </a:ext>
            </a:extLst>
          </p:cNvPr>
          <p:cNvSpPr txBox="1"/>
          <p:nvPr/>
        </p:nvSpPr>
        <p:spPr>
          <a:xfrm>
            <a:off x="4746320" y="871262"/>
            <a:ext cx="30743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Curve Ball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9A57531-970A-4E17-B1A3-867341623743}"/>
              </a:ext>
            </a:extLst>
          </p:cNvPr>
          <p:cNvSpPr txBox="1"/>
          <p:nvPr/>
        </p:nvSpPr>
        <p:spPr>
          <a:xfrm>
            <a:off x="717755" y="865750"/>
            <a:ext cx="30743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Fast Ball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A6EFACD-B995-4339-A807-F8C9A8E6180F}"/>
              </a:ext>
            </a:extLst>
          </p:cNvPr>
          <p:cNvSpPr txBox="1"/>
          <p:nvPr/>
        </p:nvSpPr>
        <p:spPr>
          <a:xfrm>
            <a:off x="8620608" y="865750"/>
            <a:ext cx="30743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Slider</a:t>
            </a:r>
          </a:p>
        </p:txBody>
      </p:sp>
    </p:spTree>
    <p:extLst>
      <p:ext uri="{BB962C8B-B14F-4D97-AF65-F5344CB8AC3E}">
        <p14:creationId xmlns:p14="http://schemas.microsoft.com/office/powerpoint/2010/main" val="6651167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Rectangle 142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6CD5E3-02CD-49E0-A6BD-47FED5860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000">
                <a:solidFill>
                  <a:srgbClr val="FFFFFF"/>
                </a:solidFill>
              </a:rPr>
              <a:t>Trevor Bauer Fast Ball vs. Noah Syndergaard Fast Ball using Active Spin</a:t>
            </a:r>
          </a:p>
        </p:txBody>
      </p: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4" name="Picture 10">
            <a:extLst>
              <a:ext uri="{FF2B5EF4-FFF2-40B4-BE49-F238E27FC236}">
                <a16:creationId xmlns:a16="http://schemas.microsoft.com/office/drawing/2014/main" id="{A5E6F9FB-9D84-45F0-B80B-EF61A41E5F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1567" y="2503666"/>
            <a:ext cx="5455917" cy="3843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2" name="Picture 8">
            <a:extLst>
              <a:ext uri="{FF2B5EF4-FFF2-40B4-BE49-F238E27FC236}">
                <a16:creationId xmlns:a16="http://schemas.microsoft.com/office/drawing/2014/main" id="{97AF8E20-3840-414E-A572-DEBAD23195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45073" y="2503666"/>
            <a:ext cx="5455917" cy="3843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8A6F7D7-67AF-43B0-8218-D687D81F9119}"/>
              </a:ext>
            </a:extLst>
          </p:cNvPr>
          <p:cNvSpPr txBox="1"/>
          <p:nvPr/>
        </p:nvSpPr>
        <p:spPr>
          <a:xfrm>
            <a:off x="1908312" y="2227504"/>
            <a:ext cx="3029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Trevor Bauer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4F4072-9B07-4131-9B3F-D19E4B211650}"/>
              </a:ext>
            </a:extLst>
          </p:cNvPr>
          <p:cNvSpPr txBox="1"/>
          <p:nvPr/>
        </p:nvSpPr>
        <p:spPr>
          <a:xfrm>
            <a:off x="7952629" y="2227504"/>
            <a:ext cx="3029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Noah Syndergaard</a:t>
            </a:r>
          </a:p>
        </p:txBody>
      </p:sp>
    </p:spTree>
    <p:extLst>
      <p:ext uri="{BB962C8B-B14F-4D97-AF65-F5344CB8AC3E}">
        <p14:creationId xmlns:p14="http://schemas.microsoft.com/office/powerpoint/2010/main" val="10926095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742</TotalTime>
  <Words>535</Words>
  <Application>Microsoft Office PowerPoint</Application>
  <PresentationFormat>Widescreen</PresentationFormat>
  <Paragraphs>65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Effective and Active Spin</vt:lpstr>
      <vt:lpstr>What makes a pitch?</vt:lpstr>
      <vt:lpstr>What is Raw Spin?</vt:lpstr>
      <vt:lpstr>What is Active Spin?</vt:lpstr>
      <vt:lpstr>What is Spin Efficiency?</vt:lpstr>
      <vt:lpstr>Hypothesis and Findings</vt:lpstr>
      <vt:lpstr>Swinging Strike % vs. Spin Rate</vt:lpstr>
      <vt:lpstr>MLB Average Active Spin by Pitch</vt:lpstr>
      <vt:lpstr>Trevor Bauer Fast Ball vs. Noah Syndergaard Fast Ball using Active Spin</vt:lpstr>
      <vt:lpstr>Trevor Bauer Curve Ball vs. Noah Syndergaard Curve Ball Active Spin</vt:lpstr>
      <vt:lpstr>Trevor Bauer Slider vs. Noah Syndergaard Slider using Active Spin</vt:lpstr>
      <vt:lpstr>Trevor Bauer Fast Ball vs. Noah Syndergaard Fast Ball Effective Spin</vt:lpstr>
      <vt:lpstr>Trevor Bauer Curve Ball vs. Noah Syndergaard Curve Ball Effective Spin</vt:lpstr>
      <vt:lpstr>Trevor Bauer Slider vs. Noah Syndergaard Slider using Effective Spin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Effective and Active Spin</dc:title>
  <dc:creator>Daniel Palombo</dc:creator>
  <cp:lastModifiedBy>Daniel Palombo</cp:lastModifiedBy>
  <cp:revision>10</cp:revision>
  <dcterms:created xsi:type="dcterms:W3CDTF">2020-04-23T22:38:58Z</dcterms:created>
  <dcterms:modified xsi:type="dcterms:W3CDTF">2021-03-27T15:00:50Z</dcterms:modified>
</cp:coreProperties>
</file>